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Ubuntu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Ubuntu-bold.fntdata"/><Relationship Id="rId27" Type="http://schemas.openxmlformats.org/officeDocument/2006/relationships/font" Target="fonts/Ubuntu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Ubuntu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94c249c62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94c249c62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94c249c62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94c249c62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94c249c62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94c249c62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7f8e4165f7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7f8e4165f7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7f8e4165f7_5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7f8e4165f7_5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7f8e4165f7_5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7f8e4165f7_5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7f8e4165f7_5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7f8e4165f7_5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7f8e4165f7_5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7f8e4165f7_5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7f8e4165f7_5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7f8e4165f7_5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f8e4165f7_5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f8e4165f7_5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7f8e4165f7_5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7f8e4165f7_5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7f8e4165f7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7f8e4165f7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7f8e4165f7_5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7f8e4165f7_5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94c249c62c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94c249c62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9ea2120c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9ea2120c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94c249c62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94c249c62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7f8e4165f7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7f8e4165f7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94c249c62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94c249c62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94c249c62c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94c249c62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7f8e4165f7_5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7f8e4165f7_5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hyperlink" Target="https://www.injex.ch/en" TargetMode="External"/><Relationship Id="rId5" Type="http://schemas.openxmlformats.org/officeDocument/2006/relationships/hyperlink" Target="https://www.instagram.com/torsoninjexag/" TargetMode="External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6000"/>
          </a:blip>
          <a:srcRect b="0" l="0" r="0" t="15282"/>
          <a:stretch/>
        </p:blipFill>
        <p:spPr>
          <a:xfrm>
            <a:off x="0" y="0"/>
            <a:ext cx="9144001" cy="51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Intro to 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Thermoplastics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And other bedtime stories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7350" y="4528727"/>
            <a:ext cx="3526651" cy="6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Ways of processing 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Injection moulding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Extrusion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Thermoforming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3D Printing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Laser Cutting/CNC Machining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4825775" y="130725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latin typeface="Ubuntu"/>
                <a:ea typeface="Ubuntu"/>
                <a:cs typeface="Ubuntu"/>
                <a:sym typeface="Ubuntu"/>
              </a:rPr>
              <a:t>Highest popularity</a:t>
            </a:r>
            <a:endParaRPr sz="17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5" name="Google Shape;125;p22"/>
          <p:cNvSpPr/>
          <p:nvPr/>
        </p:nvSpPr>
        <p:spPr>
          <a:xfrm>
            <a:off x="4882050" y="1703550"/>
            <a:ext cx="296400" cy="1203000"/>
          </a:xfrm>
          <a:prstGeom prst="downArrow">
            <a:avLst>
              <a:gd fmla="val 50000" name="adj1"/>
              <a:gd fmla="val 11155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825775" y="294465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latin typeface="Ubuntu"/>
                <a:ea typeface="Ubuntu"/>
                <a:cs typeface="Ubuntu"/>
                <a:sym typeface="Ubuntu"/>
              </a:rPr>
              <a:t>Most familiar</a:t>
            </a:r>
            <a:endParaRPr sz="17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7" name="Google Shape;127;p22"/>
          <p:cNvSpPr/>
          <p:nvPr/>
        </p:nvSpPr>
        <p:spPr>
          <a:xfrm>
            <a:off x="204375" y="2571750"/>
            <a:ext cx="3468000" cy="88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22"/>
          <p:cNvCxnSpPr>
            <a:stCxn id="127" idx="3"/>
            <a:endCxn id="126" idx="1"/>
          </p:cNvCxnSpPr>
          <p:nvPr/>
        </p:nvCxnSpPr>
        <p:spPr>
          <a:xfrm>
            <a:off x="3672375" y="3013500"/>
            <a:ext cx="1153500" cy="1104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22"/>
          <p:cNvSpPr/>
          <p:nvPr/>
        </p:nvSpPr>
        <p:spPr>
          <a:xfrm>
            <a:off x="204375" y="1152475"/>
            <a:ext cx="2202900" cy="88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0" name="Google Shape;130;p22"/>
          <p:cNvCxnSpPr>
            <a:stCxn id="129" idx="3"/>
            <a:endCxn id="124" idx="1"/>
          </p:cNvCxnSpPr>
          <p:nvPr/>
        </p:nvCxnSpPr>
        <p:spPr>
          <a:xfrm flipH="1" rot="10800000">
            <a:off x="2407275" y="1486225"/>
            <a:ext cx="2418600" cy="1080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6806975" y="130725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Cost/time per tool</a:t>
            </a:r>
            <a:endParaRPr sz="1700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6806975" y="294465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Cost/time per part</a:t>
            </a:r>
            <a:endParaRPr sz="1700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6806975" y="1612050"/>
            <a:ext cx="24186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More material options</a:t>
            </a:r>
            <a:endParaRPr sz="1700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6806975" y="324945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Limited materials</a:t>
            </a:r>
            <a:endParaRPr sz="1700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2" type="body"/>
          </p:nvPr>
        </p:nvSpPr>
        <p:spPr>
          <a:xfrm>
            <a:off x="4939500" y="451850"/>
            <a:ext cx="3837000" cy="44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Manufacturability: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Processing temp (range)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Hygroscopy (moisture)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Shrinkage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Operating: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Operating temp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Strength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Stiffness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 (not the same)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Chemical inertness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Fire retardancy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UV stability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Biocompatibility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0" name="Google Shape;140;p23"/>
          <p:cNvSpPr txBox="1"/>
          <p:nvPr>
            <p:ph type="title"/>
          </p:nvPr>
        </p:nvSpPr>
        <p:spPr>
          <a:xfrm>
            <a:off x="265500" y="1233175"/>
            <a:ext cx="4045200" cy="21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Material Performance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Selection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There are too many different types…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General purpose: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120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PP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HDPE/LDPE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PLA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ABS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PBT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PET (Polyester, PET/PETG)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PS/HIPS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7" name="Google Shape;147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High(er) performance: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PEEK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LCP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PA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PC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PEI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PSU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Specialty: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MIM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CIM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Elastomers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Self Lubricating Plastic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Gold powder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Aramid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PTFE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POM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</a:t>
            </a:r>
            <a:endParaRPr/>
          </a:p>
        </p:txBody>
      </p: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Easy to print with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Low shrinkage &lt;1%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Brittle but stiff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Not used in a primary industry outside of 3D Printing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ABS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Higher operating temperature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Non-recyclable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High impact resistance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/>
              <a:t>High shrinkage ~2%</a:t>
            </a:r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PETG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a.k.a PET (feat. Glycol) </a:t>
            </a:r>
            <a:br>
              <a:rPr lang="en-GB"/>
            </a:br>
            <a:r>
              <a:rPr lang="en-GB"/>
              <a:t>	or Polyester when used as fibre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Middle ground of ABS and PLA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Good adhesion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As seen in: drink bottles, synthetic clothing</a:t>
            </a:r>
            <a:endParaRPr/>
          </a:p>
        </p:txBody>
      </p:sp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easy ones: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5925" y="3336918"/>
            <a:ext cx="2776376" cy="150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5588" y="2891975"/>
            <a:ext cx="2595626" cy="194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01950" y="47940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latin typeface="Ubuntu"/>
                <a:ea typeface="Ubuntu"/>
                <a:cs typeface="Ubuntu"/>
                <a:sym typeface="Ubuntu"/>
              </a:rPr>
              <a:t>(3D Printable)</a:t>
            </a:r>
            <a:endParaRPr sz="11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498800"/>
            <a:ext cx="2552199" cy="133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1751525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180-240*C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(60*C)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4668825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230-260*C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(60-100*C)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7719900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230-260*C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(60-80*C)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PS </a:t>
            </a:r>
            <a:r>
              <a:rPr lang="en-GB" sz="1200">
                <a:solidFill>
                  <a:schemeClr val="lt2"/>
                </a:solidFill>
              </a:rPr>
              <a:t>(Polystyrol/Polystyrene)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Blow moulding, thermoforming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Low density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Generally not recycled</a:t>
            </a:r>
            <a:endParaRPr/>
          </a:p>
        </p:txBody>
      </p:sp>
      <p:sp>
        <p:nvSpPr>
          <p:cNvPr id="172" name="Google Shape;172;p26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HDPE/LDPE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High/Low Density Polyethylene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Compression moulding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Laundry bottles and </a:t>
            </a:r>
            <a:r>
              <a:rPr lang="en-GB" u="sng"/>
              <a:t>lids,</a:t>
            </a:r>
            <a:r>
              <a:rPr lang="en-GB"/>
              <a:t> cable glands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Flexible, cheap</a:t>
            </a:r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PVC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Fairly toxic when heated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Extrusion, blow moulding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Durable and flexible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Plumbing pipes</a:t>
            </a:r>
            <a:endParaRPr/>
          </a:p>
        </p:txBody>
      </p:sp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common ones: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255925" y="479400"/>
            <a:ext cx="27108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latin typeface="Ubuntu"/>
                <a:ea typeface="Ubuntu"/>
                <a:cs typeface="Ubuntu"/>
                <a:sym typeface="Ubuntu"/>
              </a:rPr>
              <a:t>(Low temperature but not 3D Printable)</a:t>
            </a:r>
            <a:endParaRPr sz="11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295775"/>
            <a:ext cx="2620675" cy="15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1250" y="3129794"/>
            <a:ext cx="2620676" cy="1738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6298050" y="2832349"/>
            <a:ext cx="1932626" cy="210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 </a:t>
            </a:r>
            <a:r>
              <a:rPr lang="en-GB" sz="1200">
                <a:solidFill>
                  <a:schemeClr val="lt2"/>
                </a:solidFill>
              </a:rPr>
              <a:t>(Polyamide)</a:t>
            </a:r>
            <a:endParaRPr/>
          </a:p>
        </p:txBody>
      </p:sp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</a:t>
            </a:r>
            <a:r>
              <a:rPr lang="en-GB"/>
              <a:t>.k.a Nylon, a</a:t>
            </a:r>
            <a:r>
              <a:rPr lang="en-GB"/>
              <a:t>lso used as a fibre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Absorbs moisture like craaazy </a:t>
            </a:r>
            <a:r>
              <a:rPr lang="en-GB"/>
              <a:t>😤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Very high shrinkage &gt;2%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High impact resistance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Flexible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Many blends e.g. PA12, PA66</a:t>
            </a:r>
            <a:endParaRPr/>
          </a:p>
        </p:txBody>
      </p:sp>
      <p:sp>
        <p:nvSpPr>
          <p:cNvPr id="187" name="Google Shape;187;p27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PC</a:t>
            </a:r>
            <a:r>
              <a:rPr lang="en-GB" sz="1200">
                <a:solidFill>
                  <a:schemeClr val="lt2"/>
                </a:solidFill>
              </a:rPr>
              <a:t> </a:t>
            </a:r>
            <a:r>
              <a:rPr lang="en-GB" sz="1200">
                <a:solidFill>
                  <a:schemeClr val="lt2"/>
                </a:solidFill>
              </a:rPr>
              <a:t>(Polycarbonate)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Very high impact resistance (used for blast screens, riot shields, etc.)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Flame retardant (different grades)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Very difficult to process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Very high shrinkage</a:t>
            </a:r>
            <a:endParaRPr/>
          </a:p>
        </p:txBody>
      </p:sp>
      <p:sp>
        <p:nvSpPr>
          <p:cNvPr id="189" name="Google Shape;189;p27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PP </a:t>
            </a:r>
            <a:r>
              <a:rPr lang="en-GB" sz="1200">
                <a:solidFill>
                  <a:schemeClr val="lt2"/>
                </a:solidFill>
              </a:rPr>
              <a:t>(Polypropylene)</a:t>
            </a:r>
            <a:endParaRPr/>
          </a:p>
        </p:txBody>
      </p:sp>
      <p:sp>
        <p:nvSpPr>
          <p:cNvPr id="190" name="Google Shape;190;p27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Wide processing temperature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Low viscosity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 stiffness (flexible)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Very little internal stress (effectively low shrinkage)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 wet and dry </a:t>
            </a:r>
            <a:r>
              <a:rPr lang="en-GB"/>
              <a:t>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Easy to clean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Inert/biocompatible</a:t>
            </a:r>
            <a:endParaRPr/>
          </a:p>
        </p:txBody>
      </p:sp>
      <p:sp>
        <p:nvSpPr>
          <p:cNvPr id="191" name="Google Shape;191;p2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fan favourites: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12939" l="0" r="0" t="30997"/>
          <a:stretch/>
        </p:blipFill>
        <p:spPr>
          <a:xfrm>
            <a:off x="6102900" y="3527000"/>
            <a:ext cx="2344274" cy="13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 rotWithShape="1">
          <a:blip r:embed="rId4">
            <a:alphaModFix/>
          </a:blip>
          <a:srcRect b="22642" l="0" r="0" t="21297"/>
          <a:stretch/>
        </p:blipFill>
        <p:spPr>
          <a:xfrm>
            <a:off x="3207300" y="3527000"/>
            <a:ext cx="2438674" cy="13198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3601950" y="47940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latin typeface="Ubuntu"/>
                <a:ea typeface="Ubuntu"/>
                <a:cs typeface="Ubuntu"/>
                <a:sym typeface="Ubuntu"/>
              </a:rPr>
              <a:t>(</a:t>
            </a:r>
            <a:r>
              <a:rPr lang="en-GB" sz="1100">
                <a:latin typeface="Ubuntu"/>
                <a:ea typeface="Ubuntu"/>
                <a:cs typeface="Ubuntu"/>
                <a:sym typeface="Ubuntu"/>
              </a:rPr>
              <a:t>3D Printable performance)</a:t>
            </a:r>
            <a:endParaRPr sz="11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 rotWithShape="1">
          <a:blip r:embed="rId5">
            <a:alphaModFix/>
          </a:blip>
          <a:srcRect b="11310" l="1166" r="0" t="6248"/>
          <a:stretch/>
        </p:blipFill>
        <p:spPr>
          <a:xfrm>
            <a:off x="311700" y="3527000"/>
            <a:ext cx="2438676" cy="13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1675325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250-320</a:t>
            </a: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(80-120*C)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4592625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280-320</a:t>
            </a: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(100-120*C)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7415100" y="46329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180</a:t>
            </a: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-320*C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(0-60*C)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Glass Fibre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Usually 10/15/25/40/50%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Adds rigidity and stability against shrinkage at the expense of elasticity/fatigue resistance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Little difference to process temperatures but very abrasive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Can be added to anything without changing colour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Often paired with PA, PBT, PSU, PP</a:t>
            </a:r>
            <a:endParaRPr/>
          </a:p>
        </p:txBody>
      </p:sp>
      <p:sp>
        <p:nvSpPr>
          <p:cNvPr id="205" name="Google Shape;205;p28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Carbon Fibre</a:t>
            </a:r>
            <a:endParaRPr/>
          </a:p>
        </p:txBody>
      </p:sp>
      <p:sp>
        <p:nvSpPr>
          <p:cNvPr id="206" name="Google Shape;206;p28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Same as Glass but stronger and lighter (marginally)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Turns your material black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More abrasive (I think)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Can get clogged in small orifices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Goes well with PETG, LCP, PEEK</a:t>
            </a:r>
            <a:endParaRPr/>
          </a:p>
        </p:txBody>
      </p:sp>
      <p:sp>
        <p:nvSpPr>
          <p:cNvPr id="207" name="Google Shape;207;p28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 lubricating</a:t>
            </a:r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“IGUS Tribo Filament”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Self lubricating polymer for low friction and temperature stable bearing surfaces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Much more expensive than rolling element bearings</a:t>
            </a:r>
            <a:endParaRPr/>
          </a:p>
        </p:txBody>
      </p:sp>
      <p:sp>
        <p:nvSpPr>
          <p:cNvPr id="209" name="Google Shape;209;p2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impregnated ones: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3601950" y="479400"/>
            <a:ext cx="20187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latin typeface="Ubuntu"/>
                <a:ea typeface="Ubuntu"/>
                <a:cs typeface="Ubuntu"/>
                <a:sym typeface="Ubuntu"/>
              </a:rPr>
              <a:t>(Also 3D Printable)</a:t>
            </a:r>
            <a:endParaRPr sz="11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11" name="Google Shape;2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679" y="3371650"/>
            <a:ext cx="2659223" cy="162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8"/>
          <p:cNvPicPr preferRelativeResize="0"/>
          <p:nvPr/>
        </p:nvPicPr>
        <p:blipFill rotWithShape="1">
          <a:blip r:embed="rId4">
            <a:alphaModFix/>
          </a:blip>
          <a:srcRect b="2152" l="1063" r="1337" t="2609"/>
          <a:stretch/>
        </p:blipFill>
        <p:spPr>
          <a:xfrm>
            <a:off x="3207300" y="3371648"/>
            <a:ext cx="2659225" cy="1623353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7855979" y="4776176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220-240</a:t>
            </a: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(60-80*C)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PTFE</a:t>
            </a:r>
            <a:endParaRPr/>
          </a:p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amazing in every way except workability</a:t>
            </a:r>
            <a:br>
              <a:rPr lang="en-GB"/>
            </a:br>
            <a:r>
              <a:rPr lang="en-GB"/>
              <a:t>Really low friction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Doesn’t really melt (can be a good or a bad thing </a:t>
            </a:r>
            <a:r>
              <a:rPr lang="en-GB"/>
              <a:t>🤷‍♂️) </a:t>
            </a:r>
            <a:br>
              <a:rPr lang="en-GB"/>
            </a:br>
            <a:r>
              <a:rPr lang="en-GB"/>
              <a:t>Operating temp 260*C</a:t>
            </a:r>
            <a:endParaRPr/>
          </a:p>
        </p:txBody>
      </p:sp>
      <p:sp>
        <p:nvSpPr>
          <p:cNvPr id="220" name="Google Shape;220;p29"/>
          <p:cNvSpPr txBox="1"/>
          <p:nvPr>
            <p:ph type="title"/>
          </p:nvPr>
        </p:nvSpPr>
        <p:spPr>
          <a:xfrm>
            <a:off x="3207300" y="555600"/>
            <a:ext cx="3027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TPU </a:t>
            </a:r>
            <a:r>
              <a:rPr lang="en-GB" sz="1200">
                <a:solidFill>
                  <a:schemeClr val="lt2"/>
                </a:solidFill>
              </a:rPr>
              <a:t>(Thermoplastic Polyurethane)</a:t>
            </a:r>
            <a:endParaRPr/>
          </a:p>
        </p:txBody>
      </p:sp>
      <p:sp>
        <p:nvSpPr>
          <p:cNvPr id="221" name="Google Shape;221;p29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Printable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Extremely durable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Flexible and easy processing parameters</a:t>
            </a:r>
            <a:endParaRPr/>
          </a:p>
        </p:txBody>
      </p:sp>
      <p:sp>
        <p:nvSpPr>
          <p:cNvPr id="222" name="Google Shape;222;p29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Silicone</a:t>
            </a:r>
            <a:endParaRPr/>
          </a:p>
        </p:txBody>
      </p:sp>
      <p:sp>
        <p:nvSpPr>
          <p:cNvPr id="223" name="Google Shape;223;p29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Vibration damping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High inertness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High temperature resistance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Flexural modulus </a:t>
            </a:r>
            <a:r>
              <a:rPr lang="en-GB"/>
              <a:t>💪</a:t>
            </a:r>
            <a:endParaRPr/>
          </a:p>
        </p:txBody>
      </p:sp>
      <p:sp>
        <p:nvSpPr>
          <p:cNvPr id="224" name="Google Shape;224;p2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overachievers: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25" name="Google Shape;225;p29"/>
          <p:cNvPicPr preferRelativeResize="0"/>
          <p:nvPr/>
        </p:nvPicPr>
        <p:blipFill rotWithShape="1">
          <a:blip r:embed="rId3">
            <a:alphaModFix/>
          </a:blip>
          <a:srcRect b="0" l="0" r="0" t="12549"/>
          <a:stretch/>
        </p:blipFill>
        <p:spPr>
          <a:xfrm>
            <a:off x="3114200" y="2951380"/>
            <a:ext cx="2808000" cy="2027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6700" y="2951380"/>
            <a:ext cx="2808001" cy="2027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9"/>
          <p:cNvPicPr preferRelativeResize="0"/>
          <p:nvPr/>
        </p:nvPicPr>
        <p:blipFill rotWithShape="1">
          <a:blip r:embed="rId5">
            <a:alphaModFix/>
          </a:blip>
          <a:srcRect b="11872" l="0" r="0" t="9188"/>
          <a:stretch/>
        </p:blipFill>
        <p:spPr>
          <a:xfrm>
            <a:off x="311700" y="2951375"/>
            <a:ext cx="2568000" cy="20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4897425" y="4785300"/>
            <a:ext cx="1112400" cy="2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180-220</a:t>
            </a: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*C</a:t>
            </a:r>
            <a:b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</a:br>
            <a:r>
              <a:rPr lang="en-GB" sz="1300">
                <a:solidFill>
                  <a:schemeClr val="accent4"/>
                </a:solidFill>
                <a:highlight>
                  <a:srgbClr val="434343"/>
                </a:highlight>
                <a:latin typeface="Ubuntu"/>
                <a:ea typeface="Ubuntu"/>
                <a:cs typeface="Ubuntu"/>
                <a:sym typeface="Ubuntu"/>
              </a:rPr>
              <a:t>(0-60*C)</a:t>
            </a:r>
            <a:endParaRPr sz="1300">
              <a:solidFill>
                <a:schemeClr val="accent4"/>
              </a:solidFill>
              <a:highlight>
                <a:srgbClr val="434343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PEEK</a:t>
            </a:r>
            <a:endParaRPr/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Ultra high (360-400*C) processing temperature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Operating temperature approx. -40 - 250*C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Ridiculous durability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Extremely expensive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Machinable</a:t>
            </a:r>
            <a:endParaRPr/>
          </a:p>
        </p:txBody>
      </p:sp>
      <p:sp>
        <p:nvSpPr>
          <p:cNvPr id="235" name="Google Shape;235;p30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MIM </a:t>
            </a:r>
            <a:r>
              <a:rPr lang="en-GB" sz="1200">
                <a:solidFill>
                  <a:schemeClr val="lt2"/>
                </a:solidFill>
              </a:rPr>
              <a:t>(Metal Injection Moulding)</a:t>
            </a:r>
            <a:endParaRPr/>
          </a:p>
        </p:txBody>
      </p:sp>
      <p:sp>
        <p:nvSpPr>
          <p:cNvPr id="236" name="Google Shape;236;p30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Surgical Stainless Steel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Inox Stainless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Moulded as a green part and then sintered</a:t>
            </a:r>
            <a:endParaRPr/>
          </a:p>
        </p:txBody>
      </p:sp>
      <p:sp>
        <p:nvSpPr>
          <p:cNvPr id="237" name="Google Shape;237;p30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CIM </a:t>
            </a:r>
            <a:r>
              <a:rPr lang="en-GB" sz="1200">
                <a:solidFill>
                  <a:schemeClr val="lt2"/>
                </a:solidFill>
              </a:rPr>
              <a:t>(Ceramic Injection Moulding)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Sintered as high temperature Alumina Ceramic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Really complex geometries possible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Ultra high hardness (unachievable by machining)</a:t>
            </a:r>
            <a:endParaRPr/>
          </a:p>
        </p:txBody>
      </p:sp>
      <p:sp>
        <p:nvSpPr>
          <p:cNvPr id="239" name="Google Shape;239;p30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ones they don’t teach you about: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40" name="Google Shape;240;p30"/>
          <p:cNvPicPr preferRelativeResize="0"/>
          <p:nvPr/>
        </p:nvPicPr>
        <p:blipFill rotWithShape="1">
          <a:blip r:embed="rId3">
            <a:alphaModFix/>
          </a:blip>
          <a:srcRect b="9098" l="0" r="0" t="5467"/>
          <a:stretch/>
        </p:blipFill>
        <p:spPr>
          <a:xfrm>
            <a:off x="3277000" y="2870775"/>
            <a:ext cx="2484926" cy="21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0"/>
          <p:cNvPicPr preferRelativeResize="0"/>
          <p:nvPr/>
        </p:nvPicPr>
        <p:blipFill rotWithShape="1">
          <a:blip r:embed="rId4">
            <a:alphaModFix/>
          </a:blip>
          <a:srcRect b="6144" l="5061" r="1559" t="7312"/>
          <a:stretch/>
        </p:blipFill>
        <p:spPr>
          <a:xfrm>
            <a:off x="6091500" y="2843500"/>
            <a:ext cx="2808000" cy="214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0"/>
          <p:cNvPicPr preferRelativeResize="0"/>
          <p:nvPr/>
        </p:nvPicPr>
        <p:blipFill rotWithShape="1">
          <a:blip r:embed="rId5">
            <a:alphaModFix/>
          </a:blip>
          <a:srcRect b="14145" l="8477" r="12068" t="23784"/>
          <a:stretch/>
        </p:blipFill>
        <p:spPr>
          <a:xfrm>
            <a:off x="311700" y="3626553"/>
            <a:ext cx="2624325" cy="1365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PMMA</a:t>
            </a:r>
            <a:endParaRPr/>
          </a:p>
        </p:txBody>
      </p:sp>
      <p:sp>
        <p:nvSpPr>
          <p:cNvPr id="248" name="Google Shape;248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</a:t>
            </a:r>
            <a:r>
              <a:rPr lang="en-GB"/>
              <a:t>.k.a Plexiglass, Acrylic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Laser cutting, thermoforming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Very brittle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Poor chemical resistance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Outgasses</a:t>
            </a:r>
            <a:endParaRPr/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32073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LCP </a:t>
            </a:r>
            <a:r>
              <a:rPr lang="en-GB" sz="1200">
                <a:solidFill>
                  <a:schemeClr val="lt2"/>
                </a:solidFill>
              </a:rPr>
              <a:t>(Liquid Crystal Polymer)</a:t>
            </a:r>
            <a:endParaRPr/>
          </a:p>
        </p:txBody>
      </p:sp>
      <p:sp>
        <p:nvSpPr>
          <p:cNvPr id="250" name="Google Shape;250;p31"/>
          <p:cNvSpPr txBox="1"/>
          <p:nvPr>
            <p:ph idx="1" type="body"/>
          </p:nvPr>
        </p:nvSpPr>
        <p:spPr>
          <a:xfrm>
            <a:off x="32073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yet 3D Printable (d</a:t>
            </a:r>
            <a:r>
              <a:rPr lang="en-GB"/>
              <a:t>oesn’t stick to itself)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Incredibly durable with long polymer chains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Electronics components (resistant to soldering temperatures)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Can be stabilised with glass or carbon fibre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 txBox="1"/>
          <p:nvPr>
            <p:ph type="title"/>
          </p:nvPr>
        </p:nvSpPr>
        <p:spPr>
          <a:xfrm>
            <a:off x="6102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GOLD</a:t>
            </a:r>
            <a:endParaRPr/>
          </a:p>
        </p:txBody>
      </p:sp>
      <p:sp>
        <p:nvSpPr>
          <p:cNvPr id="252" name="Google Shape;252;p31"/>
          <p:cNvSpPr txBox="1"/>
          <p:nvPr>
            <p:ph idx="1" type="body"/>
          </p:nvPr>
        </p:nvSpPr>
        <p:spPr>
          <a:xfrm>
            <a:off x="61029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announced by ETH Spin-off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 personally worked on this</a:t>
            </a:r>
            <a:endParaRPr/>
          </a:p>
        </p:txBody>
      </p:sp>
      <p:sp>
        <p:nvSpPr>
          <p:cNvPr id="253" name="Google Shape;253;p31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Can’t think of a name for these: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4" name="Google Shape;254;p31"/>
          <p:cNvPicPr preferRelativeResize="0"/>
          <p:nvPr/>
        </p:nvPicPr>
        <p:blipFill rotWithShape="1">
          <a:blip r:embed="rId3">
            <a:alphaModFix/>
          </a:blip>
          <a:srcRect b="0" l="0" r="0" t="35291"/>
          <a:stretch/>
        </p:blipFill>
        <p:spPr>
          <a:xfrm>
            <a:off x="6102900" y="2426625"/>
            <a:ext cx="2808000" cy="260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435100"/>
            <a:ext cx="2598051" cy="15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1"/>
          <p:cNvPicPr preferRelativeResize="0"/>
          <p:nvPr/>
        </p:nvPicPr>
        <p:blipFill rotWithShape="1">
          <a:blip r:embed="rId5">
            <a:alphaModFix/>
          </a:blip>
          <a:srcRect b="22238" l="0" r="0" t="7049"/>
          <a:stretch/>
        </p:blipFill>
        <p:spPr>
          <a:xfrm>
            <a:off x="3108488" y="3700494"/>
            <a:ext cx="2795663" cy="1310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 amt="10000"/>
          </a:blip>
          <a:srcRect b="10166" l="0" r="0" t="1463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Warning: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 contents of this presentation are highly subjective. 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Consult manufacturers’ data sheet for professional recommendations.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Ones I didn’t mention but are worth looking into: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2" name="Google Shape;262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PBT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Font typeface="Ubuntu"/>
              <a:buChar char="+"/>
            </a:pPr>
            <a:r>
              <a:rPr lang="en-GB" sz="1650">
                <a:latin typeface="Ubuntu"/>
                <a:ea typeface="Ubuntu"/>
                <a:cs typeface="Ubuntu"/>
                <a:sym typeface="Ubuntu"/>
              </a:rPr>
              <a:t>PS/HIPS</a:t>
            </a:r>
            <a:endParaRPr sz="165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3" name="Google Shape;263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PEI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PSU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Aramid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+"/>
            </a:pPr>
            <a:r>
              <a:rPr lang="en-GB" sz="1800">
                <a:latin typeface="Ubuntu"/>
                <a:ea typeface="Ubuntu"/>
                <a:cs typeface="Ubuntu"/>
                <a:sym typeface="Ubuntu"/>
              </a:rPr>
              <a:t>POM/Acetal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3"/>
          <p:cNvPicPr preferRelativeResize="0"/>
          <p:nvPr/>
        </p:nvPicPr>
        <p:blipFill rotWithShape="1">
          <a:blip r:embed="rId3">
            <a:alphaModFix amt="20000"/>
          </a:blip>
          <a:srcRect b="25572" l="10" r="-10" t="6289"/>
          <a:stretch/>
        </p:blipFill>
        <p:spPr>
          <a:xfrm>
            <a:off x="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Questions! 🙋‍♀️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0" name="Google Shape;270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And also what’s your favourite material?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 amt="6000"/>
          </a:blip>
          <a:srcRect b="0" l="0" r="0" t="15282"/>
          <a:stretch/>
        </p:blipFill>
        <p:spPr>
          <a:xfrm>
            <a:off x="0" y="0"/>
            <a:ext cx="9144001" cy="51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Why plastics?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Generally poor performance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Workability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Recyclability (mostly)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Incredibly widespread usage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 amt="6000"/>
          </a:blip>
          <a:srcRect b="0" l="0" r="0" t="15282"/>
          <a:stretch/>
        </p:blipFill>
        <p:spPr>
          <a:xfrm>
            <a:off x="0" y="0"/>
            <a:ext cx="9144001" cy="51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Not really a plastics guy…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34325" y="11434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Originally worked in metal-working and fibre-reinforced composites (automotive/aerospace)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Came to Zürich to develop injection moulding machines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Startup in Öerlikon, from 4 people to ~40 people in two years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7350" y="4528727"/>
            <a:ext cx="3526651" cy="6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5617350" y="4570800"/>
            <a:ext cx="3526500" cy="5727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16"/>
          <p:cNvCxnSpPr>
            <a:endCxn id="80" idx="1"/>
          </p:cNvCxnSpPr>
          <p:nvPr/>
        </p:nvCxnSpPr>
        <p:spPr>
          <a:xfrm>
            <a:off x="4496250" y="2846850"/>
            <a:ext cx="1121100" cy="2010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 amt="6000"/>
          </a:blip>
          <a:srcRect b="0" l="0" r="0" t="15282"/>
          <a:stretch/>
        </p:blipFill>
        <p:spPr>
          <a:xfrm>
            <a:off x="0" y="0"/>
            <a:ext cx="9144001" cy="51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What we do at Torson Injex AG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2841825"/>
            <a:ext cx="8520600" cy="21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Ubuntu"/>
                <a:ea typeface="Ubuntu"/>
                <a:cs typeface="Ubuntu"/>
                <a:sym typeface="Ubuntu"/>
              </a:rPr>
              <a:t>Experience with over 400 thermoplastic resins, elastomers and blends</a:t>
            </a:r>
            <a:endParaRPr sz="19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>
                <a:latin typeface="Ubuntu"/>
                <a:ea typeface="Ubuntu"/>
                <a:cs typeface="Ubuntu"/>
                <a:sym typeface="Ubuntu"/>
              </a:rPr>
              <a:t>Complex geometries, limited quantities, crazy materials</a:t>
            </a:r>
            <a:endParaRPr sz="19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4"/>
              </a:rPr>
              <a:t>https://www.injex.ch/en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9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5"/>
              </a:rPr>
              <a:t>https://www.instagram.com/torsoninjexag/</a:t>
            </a:r>
            <a:endParaRPr sz="19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6525" y="1347613"/>
            <a:ext cx="7050952" cy="12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 amt="6000"/>
          </a:blip>
          <a:srcRect b="0" l="0" r="0" t="15282"/>
          <a:stretch/>
        </p:blipFill>
        <p:spPr>
          <a:xfrm>
            <a:off x="0" y="0"/>
            <a:ext cx="9144001" cy="5160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Making plastic into different shapes: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2841825"/>
            <a:ext cx="8520600" cy="21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8">
                <a:latin typeface="Ubuntu"/>
                <a:ea typeface="Ubuntu"/>
                <a:cs typeface="Ubuntu"/>
                <a:sym typeface="Ubuntu"/>
              </a:rPr>
              <a:t>Medical / Pharmaceuticals / Surgical</a:t>
            </a:r>
            <a:endParaRPr sz="2108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8">
                <a:latin typeface="Ubuntu"/>
                <a:ea typeface="Ubuntu"/>
                <a:cs typeface="Ubuntu"/>
                <a:sym typeface="Ubuntu"/>
              </a:rPr>
              <a:t>Aerospace / Automotive / Electronics</a:t>
            </a:r>
            <a:endParaRPr sz="2108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8">
                <a:latin typeface="Ubuntu"/>
                <a:ea typeface="Ubuntu"/>
                <a:cs typeface="Ubuntu"/>
                <a:sym typeface="Ubuntu"/>
              </a:rPr>
              <a:t>Jewellery / Consumer / Wearables</a:t>
            </a:r>
            <a:endParaRPr sz="2108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8">
                <a:latin typeface="Ubuntu"/>
                <a:ea typeface="Ubuntu"/>
                <a:cs typeface="Ubuntu"/>
                <a:sym typeface="Ubuntu"/>
              </a:rPr>
              <a:t>Laboratory / Chemistry / Cryogenics</a:t>
            </a:r>
            <a:endParaRPr sz="2108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6525" y="1347613"/>
            <a:ext cx="7050952" cy="12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πλάσσω </a:t>
            </a:r>
            <a:r>
              <a:rPr lang="en-GB">
                <a:latin typeface="Ubuntu"/>
                <a:ea typeface="Ubuntu"/>
                <a:cs typeface="Ubuntu"/>
                <a:sym typeface="Ubuntu"/>
              </a:rPr>
              <a:t>- plássō, “to mould, form”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Synthetic plastics - 1869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Usefulness: d</a:t>
            </a:r>
            <a:r>
              <a:rPr lang="en-GB">
                <a:latin typeface="Ubuntu"/>
                <a:ea typeface="Ubuntu"/>
                <a:cs typeface="Ubuntu"/>
                <a:sym typeface="Ubuntu"/>
              </a:rPr>
              <a:t>eformable, but durable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Pacific garbage patch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Need smarter use and selection of plastics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A brief history of plastics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 rot="152411">
            <a:off x="2925972" y="742399"/>
            <a:ext cx="412906" cy="35825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-GB" sz="2300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^</a:t>
            </a:r>
            <a:endParaRPr i="1" sz="2300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 rot="313229">
            <a:off x="2844884" y="299614"/>
            <a:ext cx="1015512" cy="35819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-GB" sz="1900" u="sng">
                <a:solidFill>
                  <a:schemeClr val="accent4"/>
                </a:solidFill>
                <a:latin typeface="Ubuntu"/>
                <a:ea typeface="Ubuntu"/>
                <a:cs typeface="Ubuntu"/>
                <a:sym typeface="Ubuntu"/>
              </a:rPr>
              <a:t>really</a:t>
            </a:r>
            <a:endParaRPr i="1" sz="1900" u="sng">
              <a:solidFill>
                <a:schemeClr val="accent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“Other bedtime stories”...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Silicone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Elastomers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Impregnation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Blends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Specialty binder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You can go home now if you thought </a:t>
            </a:r>
            <a:r>
              <a:rPr lang="en-GB">
                <a:latin typeface="Ubuntu"/>
                <a:ea typeface="Ubuntu"/>
                <a:cs typeface="Ubuntu"/>
                <a:sym typeface="Ubuntu"/>
              </a:rPr>
              <a:t>this</a:t>
            </a:r>
            <a:r>
              <a:rPr lang="en-GB">
                <a:latin typeface="Ubuntu"/>
                <a:ea typeface="Ubuntu"/>
                <a:cs typeface="Ubuntu"/>
                <a:sym typeface="Ubuntu"/>
              </a:rPr>
              <a:t> was about: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Foams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Thermosets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ASA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latin typeface="Ubuntu"/>
                <a:ea typeface="Ubuntu"/>
                <a:cs typeface="Ubuntu"/>
                <a:sym typeface="Ubuntu"/>
              </a:rPr>
              <a:t>Concrete/cement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